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449" r:id="rId2"/>
    <p:sldId id="479" r:id="rId3"/>
    <p:sldId id="480" r:id="rId4"/>
    <p:sldId id="481" r:id="rId5"/>
    <p:sldId id="482" r:id="rId6"/>
    <p:sldId id="483" r:id="rId7"/>
    <p:sldId id="484" r:id="rId8"/>
    <p:sldId id="485" r:id="rId9"/>
    <p:sldId id="486" r:id="rId10"/>
    <p:sldId id="487" r:id="rId11"/>
    <p:sldId id="488" r:id="rId12"/>
    <p:sldId id="489" r:id="rId13"/>
    <p:sldId id="490" r:id="rId14"/>
    <p:sldId id="491" r:id="rId15"/>
    <p:sldId id="492" r:id="rId16"/>
    <p:sldId id="493" r:id="rId17"/>
    <p:sldId id="494" r:id="rId18"/>
    <p:sldId id="495" r:id="rId19"/>
    <p:sldId id="496" r:id="rId20"/>
    <p:sldId id="498" r:id="rId21"/>
    <p:sldId id="497" r:id="rId22"/>
    <p:sldId id="499" r:id="rId23"/>
    <p:sldId id="500" r:id="rId24"/>
    <p:sldId id="501" r:id="rId25"/>
    <p:sldId id="502" r:id="rId26"/>
    <p:sldId id="503" r:id="rId27"/>
    <p:sldId id="504" r:id="rId28"/>
    <p:sldId id="505" r:id="rId29"/>
    <p:sldId id="506" r:id="rId30"/>
    <p:sldId id="507" r:id="rId31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0B2A"/>
    <a:srgbClr val="C73652"/>
    <a:srgbClr val="F4D9DE"/>
    <a:srgbClr val="AD414F"/>
    <a:srgbClr val="595959"/>
    <a:srgbClr val="E8EAE9"/>
    <a:srgbClr val="9D2032"/>
    <a:srgbClr val="595A5C"/>
    <a:srgbClr val="EED56C"/>
    <a:srgbClr val="D43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43" autoAdjust="0"/>
    <p:restoredTop sz="94660"/>
  </p:normalViewPr>
  <p:slideViewPr>
    <p:cSldViewPr>
      <p:cViewPr varScale="1">
        <p:scale>
          <a:sx n="89" d="100"/>
          <a:sy n="89" d="100"/>
        </p:scale>
        <p:origin x="648" y="16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64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2021/11/22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444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2021/11/22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0275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66034" y="587513"/>
            <a:ext cx="381000" cy="381000"/>
          </a:xfrm>
          <a:prstGeom prst="rect">
            <a:avLst/>
          </a:prstGeom>
          <a:solidFill>
            <a:srgbClr val="AE0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0152" y="4515966"/>
            <a:ext cx="3103838" cy="47997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/>
          <p:nvPr userDrawn="1"/>
        </p:nvSpPr>
        <p:spPr>
          <a:xfrm>
            <a:off x="8519485" y="204940"/>
            <a:ext cx="337081" cy="350586"/>
          </a:xfrm>
          <a:prstGeom prst="rect">
            <a:avLst/>
          </a:prstGeom>
        </p:spPr>
        <p:txBody>
          <a:bodyPr vert="horz" lIns="0" tIns="0" rIns="0" bIns="45709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/>
          </a:p>
        </p:txBody>
      </p:sp>
      <p:cxnSp>
        <p:nvCxnSpPr>
          <p:cNvPr id="14" name="Straight Connector 3"/>
          <p:cNvCxnSpPr/>
          <p:nvPr userDrawn="1"/>
        </p:nvCxnSpPr>
        <p:spPr>
          <a:xfrm>
            <a:off x="552709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0152" y="4515966"/>
            <a:ext cx="3103838" cy="47997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/>
          <p:nvPr userDrawn="1"/>
        </p:nvSpPr>
        <p:spPr>
          <a:xfrm>
            <a:off x="8519485" y="204940"/>
            <a:ext cx="337081" cy="350586"/>
          </a:xfrm>
          <a:prstGeom prst="rect">
            <a:avLst/>
          </a:prstGeom>
        </p:spPr>
        <p:txBody>
          <a:bodyPr vert="horz" lIns="0" tIns="0" rIns="0" bIns="45709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/>
          </a:p>
        </p:txBody>
      </p:sp>
      <p:cxnSp>
        <p:nvCxnSpPr>
          <p:cNvPr id="14" name="Straight Connector 3"/>
          <p:cNvCxnSpPr/>
          <p:nvPr userDrawn="1"/>
        </p:nvCxnSpPr>
        <p:spPr>
          <a:xfrm>
            <a:off x="552709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0152" y="4515966"/>
            <a:ext cx="3103838" cy="479975"/>
          </a:xfrm>
          <a:prstGeom prst="rect">
            <a:avLst/>
          </a:prstGeom>
        </p:spPr>
      </p:pic>
      <p:sp>
        <p:nvSpPr>
          <p:cNvPr id="6" name="TextBox 42">
            <a:extLst>
              <a:ext uri="{FF2B5EF4-FFF2-40B4-BE49-F238E27FC236}">
                <a16:creationId xmlns:a16="http://schemas.microsoft.com/office/drawing/2014/main" id="{15DE8D96-C56B-4D01-932F-0374D9443B1B}"/>
              </a:ext>
            </a:extLst>
          </p:cNvPr>
          <p:cNvSpPr txBox="1"/>
          <p:nvPr userDrawn="1"/>
        </p:nvSpPr>
        <p:spPr>
          <a:xfrm>
            <a:off x="3404668" y="329132"/>
            <a:ext cx="23346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班级班长、团支书述职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Image 12" descr="Divider Right.png">
            <a:extLst>
              <a:ext uri="{FF2B5EF4-FFF2-40B4-BE49-F238E27FC236}">
                <a16:creationId xmlns:a16="http://schemas.microsoft.com/office/drawing/2014/main" id="{52354D13-906F-4922-A6F7-C5954AC74A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flipH="1">
            <a:off x="1907704" y="457546"/>
            <a:ext cx="1523362" cy="52721"/>
          </a:xfrm>
          <a:prstGeom prst="rect">
            <a:avLst/>
          </a:prstGeom>
        </p:spPr>
      </p:pic>
      <p:pic>
        <p:nvPicPr>
          <p:cNvPr id="9" name="Image 12" descr="Divider Right.png">
            <a:extLst>
              <a:ext uri="{FF2B5EF4-FFF2-40B4-BE49-F238E27FC236}">
                <a16:creationId xmlns:a16="http://schemas.microsoft.com/office/drawing/2014/main" id="{B7373A71-1F53-4A80-9DEA-4DEFDC72C8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10800000" flipH="1">
            <a:off x="5712934" y="457546"/>
            <a:ext cx="1523362" cy="5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4272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BCE6D9E-E757-4830-9317-DBD7492A505E}" type="datetimeFigureOut">
              <a:rPr lang="zh-CN" altLang="en-US" smtClean="0"/>
              <a:pPr/>
              <a:t>2021/11/22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F89BF86-97AE-4B04-9B06-3C0BD16A18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25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1" r:id="rId4"/>
  </p:sldLayoutIdLst>
  <p:transition spd="slow">
    <p:fade/>
  </p:transition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A4C3814-6CF0-4BAB-8B49-A1BD3BAA3639}"/>
              </a:ext>
            </a:extLst>
          </p:cNvPr>
          <p:cNvSpPr txBox="1"/>
          <p:nvPr/>
        </p:nvSpPr>
        <p:spPr>
          <a:xfrm>
            <a:off x="347133" y="1250078"/>
            <a:ext cx="8449732" cy="728425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36B717D-AA20-4BAB-837E-4058E51DDC91}"/>
              </a:ext>
            </a:extLst>
          </p:cNvPr>
          <p:cNvSpPr txBox="1"/>
          <p:nvPr/>
        </p:nvSpPr>
        <p:spPr>
          <a:xfrm>
            <a:off x="533173" y="1460401"/>
            <a:ext cx="80704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Tutorial on Spectral Clustering</a:t>
            </a:r>
            <a:endParaRPr lang="zh-CN" altLang="en-US" sz="2000" b="1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B38AD2-BBB5-42D3-87F7-88EE9E90C649}"/>
              </a:ext>
            </a:extLst>
          </p:cNvPr>
          <p:cNvSpPr txBox="1"/>
          <p:nvPr/>
        </p:nvSpPr>
        <p:spPr>
          <a:xfrm>
            <a:off x="3274728" y="2440188"/>
            <a:ext cx="258734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Von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Luxburg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Ulrike</a:t>
            </a:r>
          </a:p>
          <a:p>
            <a:pPr algn="ctr"/>
            <a:endParaRPr lang="en-US" altLang="zh-CN" dirty="0">
              <a:solidFill>
                <a:srgbClr val="22222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2007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C7DB1CBB-830B-4979-89DE-B533CBD53894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424716C-55E9-4038-8F66-D65B91132E99}"/>
              </a:ext>
            </a:extLst>
          </p:cNvPr>
          <p:cNvSpPr txBox="1"/>
          <p:nvPr/>
        </p:nvSpPr>
        <p:spPr>
          <a:xfrm>
            <a:off x="36000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39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Graph Laplacians and their basic properties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14E9A2-80C6-42B7-B8CF-4E5EED8DA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3" t="20907" r="18500" b="40200"/>
          <a:stretch/>
        </p:blipFill>
        <p:spPr>
          <a:xfrm>
            <a:off x="347866" y="1144495"/>
            <a:ext cx="8183414" cy="255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50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Graph Laplacians and their basic properties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2281F1-8EDC-49D1-A124-2B37A49EF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3" t="20906" r="18500" b="24800"/>
          <a:stretch/>
        </p:blipFill>
        <p:spPr>
          <a:xfrm>
            <a:off x="398940" y="1075334"/>
            <a:ext cx="8136904" cy="35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02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Graph Laplacians and their basic properties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56FBE07D-42F7-4E0E-B142-6D1C727BA439}"/>
                  </a:ext>
                </a:extLst>
              </p:cNvPr>
              <p:cNvSpPr txBox="1"/>
              <p:nvPr/>
            </p:nvSpPr>
            <p:spPr>
              <a:xfrm>
                <a:off x="304919" y="1156146"/>
                <a:ext cx="8659569" cy="1126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 normalized graph Laplacians</a:t>
                </a:r>
              </a:p>
              <a:p>
                <a:pPr lvl="1"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𝑠𝑦𝑚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𝐼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𝑟𝑤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56FBE07D-42F7-4E0E-B142-6D1C727BA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19" y="1156146"/>
                <a:ext cx="8659569" cy="1126847"/>
              </a:xfrm>
              <a:prstGeom prst="rect">
                <a:avLst/>
              </a:prstGeom>
              <a:blipFill>
                <a:blip r:embed="rId2"/>
                <a:stretch>
                  <a:fillRect l="-1689" t="-4324"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37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Graph Laplacians and their basic properties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A3FE81-5129-4B19-A798-DDA67D05E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1" t="19201" r="18501" b="31800"/>
          <a:stretch/>
        </p:blipFill>
        <p:spPr>
          <a:xfrm>
            <a:off x="519971" y="1075334"/>
            <a:ext cx="8104055" cy="322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8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Graph Laplacians and their basic properties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E86B36-986A-411F-A81E-B83C5898B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3" t="44400" r="18500" b="36000"/>
          <a:stretch/>
        </p:blipFill>
        <p:spPr>
          <a:xfrm>
            <a:off x="308069" y="1110490"/>
            <a:ext cx="8239773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63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Spectral Clustering Algorithms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9C9816-75A9-4935-A754-74DA812EFC74}"/>
              </a:ext>
            </a:extLst>
          </p:cNvPr>
          <p:cNvSpPr txBox="1"/>
          <p:nvPr/>
        </p:nvSpPr>
        <p:spPr>
          <a:xfrm>
            <a:off x="4179094" y="2153840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4F1660-854B-4CB7-860B-8440EC654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3" t="19201" r="8264" b="30400"/>
          <a:stretch/>
        </p:blipFill>
        <p:spPr>
          <a:xfrm>
            <a:off x="252000" y="1283076"/>
            <a:ext cx="8640000" cy="292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07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Spectral Clustering Algorithms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9C9816-75A9-4935-A754-74DA812EFC74}"/>
              </a:ext>
            </a:extLst>
          </p:cNvPr>
          <p:cNvSpPr txBox="1"/>
          <p:nvPr/>
        </p:nvSpPr>
        <p:spPr>
          <a:xfrm>
            <a:off x="4179094" y="2153840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9671DE-FBE0-44CD-A2C6-E9D3A8035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3" t="23400" r="8264" b="24800"/>
          <a:stretch/>
        </p:blipFill>
        <p:spPr>
          <a:xfrm>
            <a:off x="251999" y="1363430"/>
            <a:ext cx="8640000" cy="29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38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Spectral Clustering Algorithms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9C9816-75A9-4935-A754-74DA812EFC74}"/>
              </a:ext>
            </a:extLst>
          </p:cNvPr>
          <p:cNvSpPr txBox="1"/>
          <p:nvPr/>
        </p:nvSpPr>
        <p:spPr>
          <a:xfrm>
            <a:off x="4179094" y="2153840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C930C0-1075-4845-9AB1-FDEF731D0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3" t="31800" r="8264" b="13600"/>
          <a:stretch/>
        </p:blipFill>
        <p:spPr>
          <a:xfrm>
            <a:off x="251999" y="1161379"/>
            <a:ext cx="8640000" cy="316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00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Graph cut point of view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9C9816-75A9-4935-A754-74DA812EFC74}"/>
              </a:ext>
            </a:extLst>
          </p:cNvPr>
          <p:cNvSpPr txBox="1"/>
          <p:nvPr/>
        </p:nvSpPr>
        <p:spPr>
          <a:xfrm>
            <a:off x="4179094" y="2153840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7192A57-5B54-49BE-80CF-1C6ADA7BFAD9}"/>
                  </a:ext>
                </a:extLst>
              </p:cNvPr>
              <p:cNvSpPr txBox="1"/>
              <p:nvPr/>
            </p:nvSpPr>
            <p:spPr>
              <a:xfrm>
                <a:off x="292095" y="1075334"/>
                <a:ext cx="8659569" cy="3556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20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mincut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problem is to choosing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that minimizes</a:t>
                </a:r>
              </a:p>
              <a:p>
                <a:pPr marL="342900" algn="just">
                  <a:lnSpc>
                    <a:spcPct val="120000"/>
                  </a:lnSpc>
                  <a:buFont typeface="NumberOnly" panose="020B0500000000000000" pitchFamily="34" charset="0"/>
                  <a:buChar char="Ⅰ"/>
                </a:pP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          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𝑐𝑢𝑡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16000" marR="0" lvl="0" indent="-216000" algn="just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in practice the solution of </a:t>
                </a:r>
                <a:r>
                  <a:rPr lang="en-US" altLang="zh-CN" sz="2000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mincut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simple separates one individual vertex from the rest of the graph</a:t>
                </a:r>
              </a:p>
              <a:p>
                <a:pPr marL="216000" marR="0" lvl="0" indent="-216000" algn="just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two most common objective functions for </a:t>
                </a:r>
                <a:r>
                  <a:rPr lang="en-US" altLang="zh-CN" sz="2000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mincut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problem are </a:t>
                </a:r>
                <a:r>
                  <a:rPr lang="en-US" altLang="zh-CN" sz="2000" i="1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RatioCut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2000" i="1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Ncut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marR="0" lvl="1" indent="0" algn="ctr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𝑅𝑎𝑡𝑖𝑜𝐶𝑢𝑡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𝑐𝑢𝑡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</m:oMath>
                </a14:m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lvl="2" algn="ctr">
                  <a:lnSpc>
                    <a:spcPct val="120000"/>
                  </a:lnSpc>
                  <a:buFont typeface="NumberOnly" panose="020B0500000000000000" pitchFamily="34" charset="0"/>
                  <a:buChar char="Ⅰ"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𝑁𝐶𝑢𝑡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𝑣𝑜𝑙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𝑐𝑢𝑡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𝑣𝑜𝑙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7192A57-5B54-49BE-80CF-1C6ADA7BF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95" y="1075334"/>
                <a:ext cx="8659569" cy="3556295"/>
              </a:xfrm>
              <a:prstGeom prst="rect">
                <a:avLst/>
              </a:prstGeom>
              <a:blipFill>
                <a:blip r:embed="rId2"/>
                <a:stretch>
                  <a:fillRect l="-1690" t="-1370" r="-1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7330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Graph cut point of view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9C9816-75A9-4935-A754-74DA812EFC74}"/>
              </a:ext>
            </a:extLst>
          </p:cNvPr>
          <p:cNvSpPr txBox="1"/>
          <p:nvPr/>
        </p:nvSpPr>
        <p:spPr>
          <a:xfrm>
            <a:off x="4179094" y="2153840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7192A57-5B54-49BE-80CF-1C6ADA7BFAD9}"/>
                  </a:ext>
                </a:extLst>
              </p:cNvPr>
              <p:cNvSpPr txBox="1"/>
              <p:nvPr/>
            </p:nvSpPr>
            <p:spPr>
              <a:xfrm>
                <a:off x="304919" y="1044135"/>
                <a:ext cx="8659569" cy="42459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for </a:t>
                </a:r>
                <a:r>
                  <a:rPr kumimoji="0" lang="en-US" altLang="zh-CN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k=2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 optimization problem for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i="1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RatioCut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is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PrePr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⊂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𝑅𝑎𝑡𝑖𝑜𝐶𝑢𝑡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sPre>
                  </m:oMath>
                </a14:m>
                <a:endParaRPr kumimoji="0" lang="en-US" altLang="zh-CN" sz="2000" b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define</a:t>
                </a:r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kumimoji="0" lang="en-US" altLang="zh-CN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kumimoji="0" lang="en-US" altLang="zh-CN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0" lang="en-US" altLang="zh-CN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  <a:cs typeface="Times New Roman" panose="020206030504050203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kumimoji="0" lang="en-US" altLang="zh-CN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rad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𝑖𝑓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kumimoji="0" lang="en-US" altLang="zh-CN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kumimoji="0" lang="en-US" altLang="zh-CN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kumimoji="0" lang="en-US" altLang="zh-CN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0" lang="en-US" altLang="zh-CN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  <a:cs typeface="Times New Roman" panose="020206030504050203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den>
                                </m:f>
                              </m:e>
                            </m:rad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𝑖𝑓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acc>
                              <m:accPr>
                                <m:chr m:val="̅"/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eqArr>
                      </m:e>
                    </m:d>
                  </m:oMath>
                </a14:m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0" lang="en-US" altLang="zh-CN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𝐿𝑓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CN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=|V|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kumimoji="0" lang="en-US" altLang="zh-CN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atioCut</a:t>
                </a:r>
                <a:r>
                  <a:rPr kumimoji="0" lang="en-US" altLang="zh-CN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(A, |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kumimoji="0" lang="en-US" altLang="zh-CN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|)</a:t>
                </a: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=0, </m:t>
                        </m:r>
                        <m:sSup>
                          <m:sSup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</m:d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nary>
                  </m:oMath>
                </a14:m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 optimization problem is equivalently written as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Pre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𝐿𝑓</m:t>
                        </m:r>
                      </m:e>
                    </m:sPre>
                  </m:oMath>
                </a14:m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,subject to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=0, 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</m:d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nary>
                  </m:oMath>
                </a14:m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defined as above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7192A57-5B54-49BE-80CF-1C6ADA7BF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19" y="1044135"/>
                <a:ext cx="8659569" cy="4245906"/>
              </a:xfrm>
              <a:prstGeom prst="rect">
                <a:avLst/>
              </a:prstGeom>
              <a:blipFill>
                <a:blip r:embed="rId2"/>
                <a:stretch>
                  <a:fillRect l="-2885" t="-1004" r="-1759" b="-7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97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126717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Content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1F7E36-9728-45A6-9CD0-A6F908AD7AD0}"/>
              </a:ext>
            </a:extLst>
          </p:cNvPr>
          <p:cNvSpPr txBox="1"/>
          <p:nvPr/>
        </p:nvSpPr>
        <p:spPr>
          <a:xfrm>
            <a:off x="316288" y="1238582"/>
            <a:ext cx="5473952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Similarity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Graph Laplacians and their basic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Spectral Clustering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Graph cut point of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Random walks point of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Perturbation theory of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Practical details reading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Outlook and further 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6892F14-7E78-4CCE-A0FC-4EC51363598D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0870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Graph cut point of view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9C9816-75A9-4935-A754-74DA812EFC74}"/>
              </a:ext>
            </a:extLst>
          </p:cNvPr>
          <p:cNvSpPr txBox="1"/>
          <p:nvPr/>
        </p:nvSpPr>
        <p:spPr>
          <a:xfrm>
            <a:off x="4179094" y="2153840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7192A57-5B54-49BE-80CF-1C6ADA7BFAD9}"/>
                  </a:ext>
                </a:extLst>
              </p:cNvPr>
              <p:cNvSpPr txBox="1"/>
              <p:nvPr/>
            </p:nvSpPr>
            <p:spPr>
              <a:xfrm>
                <a:off x="304919" y="1044135"/>
                <a:ext cx="8659569" cy="4228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for </a:t>
                </a:r>
                <a:r>
                  <a:rPr kumimoji="0" lang="en-US" altLang="zh-CN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k=2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 optimization problem for </a:t>
                </a:r>
                <a:r>
                  <a:rPr lang="en-US" altLang="zh-CN" sz="2000" i="1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NCut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is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PrePr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⊂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𝑁𝐶𝑢𝑡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sPre>
                  </m:oMath>
                </a14:m>
                <a:endParaRPr kumimoji="0" lang="en-US" altLang="zh-CN" sz="2000" b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define</a:t>
                </a:r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𝑣𝑜𝑙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kumimoji="0" lang="en-US" altLang="zh-CN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0" lang="en-US" altLang="zh-CN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𝑣𝑜𝑙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rad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𝑖𝑓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𝑣𝑜𝑙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𝑣𝑜𝑙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kumimoji="0" lang="en-US" altLang="zh-CN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0" lang="en-US" altLang="zh-CN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rad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  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𝑖𝑓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acc>
                              <m:accPr>
                                <m:chr m:val="̅"/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eqArr>
                      </m:e>
                    </m:d>
                  </m:oMath>
                </a14:m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0" lang="en-US" altLang="zh-CN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𝐿𝑓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CN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=vol(V)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kumimoji="0" lang="en-US" altLang="zh-CN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Cut(A, |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kumimoji="0" lang="en-US" altLang="zh-CN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|)</a:t>
                </a: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𝐷𝑓</m:t>
                            </m:r>
                          </m:e>
                        </m:d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𝑙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=0,</m:t>
                    </m:r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𝐷𝑓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𝑣𝑜𝑙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𝑙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=(1,…1)′</m:t>
                    </m:r>
                  </m:oMath>
                </a14:m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 optimization problem is equivalently written as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Pre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𝐿𝑓</m:t>
                        </m:r>
                      </m:e>
                    </m:sPre>
                  </m:oMath>
                </a14:m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,subject to</a:t>
                </a:r>
                <a:r>
                  <a:rPr kumimoji="0" lang="en-US" altLang="zh-CN" sz="2000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𝐷𝑓</m:t>
                    </m:r>
                    <m:r>
                      <a:rPr kumimoji="0" lang="en-US" altLang="zh-CN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⊥</m:t>
                    </m:r>
                    <m:r>
                      <a:rPr kumimoji="0" lang="en-US" altLang="zh-CN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kumimoji="0" lang="en-US" altLang="zh-CN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kumimoji="0" lang="en-US" altLang="zh-CN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en-US" altLang="zh-CN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𝐷𝑓</m:t>
                    </m:r>
                    <m:r>
                      <a:rPr kumimoji="0" lang="en-US" altLang="zh-CN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𝑣𝑜𝑙</m:t>
                    </m:r>
                    <m:r>
                      <a:rPr kumimoji="0" lang="en-US" altLang="zh-CN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kumimoji="0" lang="en-US" altLang="zh-CN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defined as above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7192A57-5B54-49BE-80CF-1C6ADA7BF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19" y="1044135"/>
                <a:ext cx="8659569" cy="4228722"/>
              </a:xfrm>
              <a:prstGeom prst="rect">
                <a:avLst/>
              </a:prstGeom>
              <a:blipFill>
                <a:blip r:embed="rId2"/>
                <a:stretch>
                  <a:fillRect l="-1689" t="-1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539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Graph cut point of view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9C9816-75A9-4935-A754-74DA812EFC74}"/>
              </a:ext>
            </a:extLst>
          </p:cNvPr>
          <p:cNvSpPr txBox="1"/>
          <p:nvPr/>
        </p:nvSpPr>
        <p:spPr>
          <a:xfrm>
            <a:off x="4179094" y="2153840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7192A57-5B54-49BE-80CF-1C6ADA7BFAD9}"/>
                  </a:ext>
                </a:extLst>
              </p:cNvPr>
              <p:cNvSpPr txBox="1"/>
              <p:nvPr/>
            </p:nvSpPr>
            <p:spPr>
              <a:xfrm>
                <a:off x="119344" y="1044690"/>
                <a:ext cx="8905310" cy="30510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he relaxed optimization problem are</a:t>
                </a:r>
                <a:endParaRPr lang="en-US" altLang="zh-CN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73200" lvl="1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Pre>
                      <m:sPre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PrePr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𝐿𝑓</m:t>
                        </m:r>
                      </m:e>
                    </m:sPre>
                  </m:oMath>
                </a14:m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,subject to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=0, 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</m:d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nary>
                  </m:oMath>
                </a14:m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for </a:t>
                </a:r>
                <a:r>
                  <a:rPr kumimoji="0" lang="en-US" altLang="zh-CN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RatioCut</a:t>
                </a:r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73200" lvl="1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PrePr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𝐿𝑓</m:t>
                        </m:r>
                      </m:e>
                    </m:sPre>
                  </m:oMath>
                </a14:m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,subject to</a:t>
                </a:r>
                <a:r>
                  <a:rPr kumimoji="0" lang="en-US" altLang="zh-CN" sz="2000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𝐷𝑓</m:t>
                    </m:r>
                    <m:r>
                      <a:rPr kumimoji="0" lang="en-US" altLang="zh-CN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⊥</m:t>
                    </m:r>
                    <m:r>
                      <a:rPr kumimoji="0" lang="en-US" altLang="zh-CN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kumimoji="0" lang="en-US" altLang="zh-CN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kumimoji="0" lang="en-US" altLang="zh-CN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kumimoji="0" lang="en-US" altLang="zh-CN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𝐷𝑓</m:t>
                    </m:r>
                    <m:r>
                      <a:rPr kumimoji="0" lang="en-US" altLang="zh-CN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𝑣𝑜𝑙</m:t>
                    </m:r>
                    <m:r>
                      <a:rPr kumimoji="0" lang="en-US" altLang="zh-CN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kumimoji="0" lang="en-US" altLang="zh-CN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for </a:t>
                </a:r>
                <a:r>
                  <a:rPr kumimoji="0" lang="en-US" altLang="zh-CN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Ncut</a:t>
                </a:r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200150" lvl="2" indent="-285750" algn="just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6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−1/2</m:t>
                        </m:r>
                      </m:sup>
                    </m:sSup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kumimoji="0" lang="en-US" altLang="zh-CN" sz="16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 problem is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PrePr>
                      <m:sub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sPre>
                  </m:oMath>
                </a14:m>
                <a:r>
                  <a:rPr lang="en-US" altLang="zh-CN" sz="16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,subject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g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⊥</m:t>
                    </m:r>
                    <m:sSup>
                      <m:sSupPr>
                        <m:ctrlPr>
                          <a:rPr lang="en-US" altLang="zh-CN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1/2</m:t>
                        </m:r>
                      </m:sup>
                    </m:sSup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𝑣𝑜𝑙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he solution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are exactly the second eigenvector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kumimoji="0" lang="en-US" altLang="zh-CN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in the</a:t>
                </a:r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𝑅𝑎𝑡𝑖𝑜𝐶𝑢𝑡</m:t>
                    </m:r>
                  </m:oMath>
                </a14:m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problem,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are the second eigenvector</a:t>
                </a:r>
                <a:r>
                  <a:rPr kumimoji="0" lang="en-US" altLang="zh-CN" sz="2000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𝑠𝑦𝑚</m:t>
                        </m:r>
                      </m:sub>
                    </m:sSub>
                  </m:oMath>
                </a14:m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and</a:t>
                </a:r>
                <a:r>
                  <a:rPr kumimoji="0" lang="en-US" altLang="zh-CN" sz="2000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𝑟𝑤</m:t>
                        </m:r>
                      </m:sub>
                    </m:sSub>
                  </m:oMath>
                </a14:m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in the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𝑁𝑐𝑢𝑡</m:t>
                    </m:r>
                  </m:oMath>
                </a14:m>
                <a:r>
                  <a:rPr kumimoji="0" lang="en-US" altLang="zh-CN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problem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7192A57-5B54-49BE-80CF-1C6ADA7BF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44" y="1044690"/>
                <a:ext cx="8905310" cy="3051092"/>
              </a:xfrm>
              <a:prstGeom prst="rect">
                <a:avLst/>
              </a:prstGeom>
              <a:blipFill>
                <a:blip r:embed="rId2"/>
                <a:stretch>
                  <a:fillRect l="-1644" t="-2395" r="-1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545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Graph cut point of view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9C9816-75A9-4935-A754-74DA812EFC74}"/>
              </a:ext>
            </a:extLst>
          </p:cNvPr>
          <p:cNvSpPr txBox="1"/>
          <p:nvPr/>
        </p:nvSpPr>
        <p:spPr>
          <a:xfrm>
            <a:off x="4179094" y="2153840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7192A57-5B54-49BE-80CF-1C6ADA7BFAD9}"/>
                  </a:ext>
                </a:extLst>
              </p:cNvPr>
              <p:cNvSpPr txBox="1"/>
              <p:nvPr/>
            </p:nvSpPr>
            <p:spPr>
              <a:xfrm>
                <a:off x="179511" y="724666"/>
                <a:ext cx="8659569" cy="45693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&gt;2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1/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</m:e>
                            </m:rad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𝑖𝑓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for the optimization problem of </a:t>
                </a:r>
                <a:r>
                  <a:rPr lang="en-US" altLang="zh-CN" sz="2000" i="1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RatioCut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1/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𝑣𝑜𝑙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rad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𝑖𝑓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for the optimization problem of </a:t>
                </a:r>
                <a:r>
                  <a:rPr lang="en-US" altLang="zh-CN" sz="2000" i="1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Ncut</a:t>
                </a:r>
                <a:endParaRPr lang="en-US" altLang="zh-CN" sz="20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 relaxed problems are</a:t>
                </a:r>
              </a:p>
              <a:p>
                <a:pPr marL="673200" lvl="1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𝐻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𝑇𝑟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𝐿𝐻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𝑠𝑢𝑏𝑗𝑒𝑐𝑡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𝑡𝑜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endParaRPr lang="en-US" altLang="zh-CN" sz="2000" b="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73200" lvl="1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𝐻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p>
                        </m:sSup>
                      </m:sub>
                    </m:sSub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𝑇𝑟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−1/2</m:t>
                            </m:r>
                          </m:sup>
                        </m:sSup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−1/2</m:t>
                            </m:r>
                          </m:sup>
                        </m:sSup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𝑠𝑢𝑏𝑗𝑒𝑐𝑡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𝑡𝑜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endParaRPr lang="en-US" altLang="zh-CN" sz="2000" b="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 solutions are exactly the first 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eigenvectors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zh-CN" sz="2000" b="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and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𝑠𝑦𝑚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respectively, and H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−1/2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consists of the first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eigenvectors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𝑟𝑤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in the </a:t>
                </a:r>
                <a:r>
                  <a:rPr lang="en-US" altLang="zh-CN" sz="2000" i="1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Ncut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problem</a:t>
                </a:r>
              </a:p>
              <a:p>
                <a:pPr marL="673200" lvl="1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7192A57-5B54-49BE-80CF-1C6ADA7BF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1" y="724666"/>
                <a:ext cx="8659569" cy="4569392"/>
              </a:xfrm>
              <a:prstGeom prst="rect">
                <a:avLst/>
              </a:prstGeom>
              <a:blipFill>
                <a:blip r:embed="rId2"/>
                <a:stretch>
                  <a:fillRect l="-1689" r="-1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8166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Random walks point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9C9816-75A9-4935-A754-74DA812EFC74}"/>
              </a:ext>
            </a:extLst>
          </p:cNvPr>
          <p:cNvSpPr txBox="1"/>
          <p:nvPr/>
        </p:nvSpPr>
        <p:spPr>
          <a:xfrm>
            <a:off x="4179094" y="2153840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7192A57-5B54-49BE-80CF-1C6ADA7BFAD9}"/>
                  </a:ext>
                </a:extLst>
              </p:cNvPr>
              <p:cNvSpPr txBox="1"/>
              <p:nvPr/>
            </p:nvSpPr>
            <p:spPr>
              <a:xfrm>
                <a:off x="304919" y="1044135"/>
                <a:ext cx="8659569" cy="2213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find a partition of the graph such that the random walk stays long within the same cluster and seldom jumps between clusters</a:t>
                </a: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 transition probability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for jumping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in one step</a:t>
                </a: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 transition matrix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endParaRPr lang="en-US" altLang="zh-CN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𝑣𝑜𝑙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73200" lvl="1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7192A57-5B54-49BE-80CF-1C6ADA7BF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19" y="1044135"/>
                <a:ext cx="8659569" cy="2213363"/>
              </a:xfrm>
              <a:prstGeom prst="rect">
                <a:avLst/>
              </a:prstGeom>
              <a:blipFill>
                <a:blip r:embed="rId2"/>
                <a:stretch>
                  <a:fillRect l="-1689" t="-2204" r="-1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014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Random walks point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9C9816-75A9-4935-A754-74DA812EFC74}"/>
              </a:ext>
            </a:extLst>
          </p:cNvPr>
          <p:cNvSpPr txBox="1"/>
          <p:nvPr/>
        </p:nvSpPr>
        <p:spPr>
          <a:xfrm>
            <a:off x="4179094" y="2153840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3F48E4C-DD07-451F-B7C0-7FBCE430E558}"/>
                  </a:ext>
                </a:extLst>
              </p:cNvPr>
              <p:cNvSpPr txBox="1"/>
              <p:nvPr/>
            </p:nvSpPr>
            <p:spPr>
              <a:xfrm>
                <a:off x="304919" y="1044135"/>
                <a:ext cx="8659569" cy="3371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denote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≔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𝑁𝑐𝑢𝑡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</m:acc>
                      </m:e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acc>
                      <m:accPr>
                        <m:chr m:val="̅"/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3F48E4C-DD07-451F-B7C0-7FBCE430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19" y="1044135"/>
                <a:ext cx="8659569" cy="337144"/>
              </a:xfrm>
              <a:prstGeom prst="rect">
                <a:avLst/>
              </a:prstGeom>
              <a:blipFill>
                <a:blip r:embed="rId2"/>
                <a:stretch>
                  <a:fillRect l="-1689" t="-14286" b="-44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CF4E9AA-9E67-495A-8C4F-A390575670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3" t="19201" r="31887" b="26870"/>
          <a:stretch/>
        </p:blipFill>
        <p:spPr>
          <a:xfrm>
            <a:off x="977203" y="1492919"/>
            <a:ext cx="6275193" cy="335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06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Random walks point of view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9C9816-75A9-4935-A754-74DA812EFC74}"/>
              </a:ext>
            </a:extLst>
          </p:cNvPr>
          <p:cNvSpPr txBox="1"/>
          <p:nvPr/>
        </p:nvSpPr>
        <p:spPr>
          <a:xfrm>
            <a:off x="4179094" y="2153840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3F48E4C-DD07-451F-B7C0-7FBCE430E558}"/>
                  </a:ext>
                </a:extLst>
              </p:cNvPr>
              <p:cNvSpPr txBox="1"/>
              <p:nvPr/>
            </p:nvSpPr>
            <p:spPr>
              <a:xfrm>
                <a:off x="304919" y="1044135"/>
                <a:ext cx="8659569" cy="34541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 commute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between two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is the expected time it takes the random walk to travel from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to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and back</a:t>
                </a: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2000" b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et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a connected, undirected graph,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is the generalized inverse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, then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𝑣𝑜𝑙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)(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)′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let the eigen decomposition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𝑈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−1/2</m:t>
                        </m:r>
                      </m:sup>
                    </m:sSup>
                  </m:oMath>
                </a14:m>
                <a:endParaRPr lang="en-US" altLang="zh-CN" sz="2000" b="0" dirty="0">
                  <a:solidFill>
                    <a:prstClr val="black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𝑣𝑜𝑙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||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thus vertices are mapped on the rows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𝑈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, while we map the vertices on the rows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in spectral clustering</a:t>
                </a: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3F48E4C-DD07-451F-B7C0-7FBCE430E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19" y="1044135"/>
                <a:ext cx="8659569" cy="3454151"/>
              </a:xfrm>
              <a:prstGeom prst="rect">
                <a:avLst/>
              </a:prstGeom>
              <a:blipFill>
                <a:blip r:embed="rId2"/>
                <a:stretch>
                  <a:fillRect l="-1689" t="-882" r="-1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763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Perturbation theory point of view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9C9816-75A9-4935-A754-74DA812EFC74}"/>
              </a:ext>
            </a:extLst>
          </p:cNvPr>
          <p:cNvSpPr txBox="1"/>
          <p:nvPr/>
        </p:nvSpPr>
        <p:spPr>
          <a:xfrm>
            <a:off x="4179094" y="2153840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7BFF67-178B-468A-AFC7-55FDFBEEC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3" t="22000" r="9051" b="26869"/>
          <a:stretch/>
        </p:blipFill>
        <p:spPr>
          <a:xfrm>
            <a:off x="265214" y="1322990"/>
            <a:ext cx="8613571" cy="298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08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Perturbation theory point of view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9C9816-75A9-4935-A754-74DA812EFC74}"/>
              </a:ext>
            </a:extLst>
          </p:cNvPr>
          <p:cNvSpPr txBox="1"/>
          <p:nvPr/>
        </p:nvSpPr>
        <p:spPr>
          <a:xfrm>
            <a:off x="4179094" y="2153840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55D7CA1D-9C2A-408D-86A6-31D93A7A9089}"/>
                  </a:ext>
                </a:extLst>
              </p:cNvPr>
              <p:cNvSpPr txBox="1"/>
              <p:nvPr/>
            </p:nvSpPr>
            <p:spPr>
              <a:xfrm>
                <a:off x="304919" y="1044135"/>
                <a:ext cx="8659569" cy="29656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correspond to the graph Laplacian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in the ideal case where the graph has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connected components,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corresponds to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a perturbed case with noise</a:t>
                </a: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the Davis-Kahan states that the first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eigenvalues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are very closed to each other</a:t>
                </a: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two implications:</a:t>
                </a:r>
              </a:p>
              <a:p>
                <a:pPr marL="673200" lvl="1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using the eigenvectors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is discouraged</a:t>
                </a:r>
              </a:p>
              <a:p>
                <a:pPr marL="673200" lvl="1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normalized spectral clustering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𝑠𝑦𝑚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should be treated with more care if the graph contains vertices with very low degrees</a:t>
                </a: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55D7CA1D-9C2A-408D-86A6-31D93A7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19" y="1044135"/>
                <a:ext cx="8659569" cy="2965684"/>
              </a:xfrm>
              <a:prstGeom prst="rect">
                <a:avLst/>
              </a:prstGeom>
              <a:blipFill>
                <a:blip r:embed="rId2"/>
                <a:stretch>
                  <a:fillRect l="-1689" t="-1643" r="-1759" b="-43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888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Practice details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9C9816-75A9-4935-A754-74DA812EFC74}"/>
              </a:ext>
            </a:extLst>
          </p:cNvPr>
          <p:cNvSpPr txBox="1"/>
          <p:nvPr/>
        </p:nvSpPr>
        <p:spPr>
          <a:xfrm>
            <a:off x="4179094" y="2153840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55D7CA1D-9C2A-408D-86A6-31D93A7A9089}"/>
                  </a:ext>
                </a:extLst>
              </p:cNvPr>
              <p:cNvSpPr txBox="1"/>
              <p:nvPr/>
            </p:nvSpPr>
            <p:spPr>
              <a:xfrm>
                <a:off x="284629" y="907219"/>
                <a:ext cx="8679859" cy="403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constructing the similarity graph</a:t>
                </a:r>
              </a:p>
              <a:p>
                <a:pPr marL="673200" lvl="1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the similarity graph itself</a:t>
                </a:r>
              </a:p>
              <a:p>
                <a:pPr marL="673200" lvl="1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which type of similarity graph</a:t>
                </a:r>
              </a:p>
              <a:p>
                <a:pPr marL="673200" lvl="1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the parameters of the similarity graph</a:t>
                </a: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computing the eigenvectors</a:t>
                </a:r>
              </a:p>
              <a:p>
                <a:pPr marL="800100" lvl="1" indent="-342900" algn="just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6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the numerical may not necessarily converge to the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16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cluster indicator vectors, but still encode the information about the clusters and can be used by the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means</m:t>
                    </m:r>
                  </m:oMath>
                </a14:m>
                <a:r>
                  <a:rPr lang="en-US" altLang="zh-CN" sz="16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algorithm to reconstruct the clusters</a:t>
                </a: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the number of clusters</a:t>
                </a:r>
              </a:p>
              <a:p>
                <a:pPr marL="742950" lvl="1" indent="-285750" algn="just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6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the ratio of within-cluster and between-cluster similarities, over information-theoretic criteria, gap statistic, </a:t>
                </a:r>
                <a:r>
                  <a:rPr lang="en-US" altLang="zh-CN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eigengap heuristic</a:t>
                </a: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the k-means step works reasonably well</a:t>
                </a:r>
                <a:endParaRPr lang="en-US" altLang="zh-CN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55D7CA1D-9C2A-408D-86A6-31D93A7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29" y="907219"/>
                <a:ext cx="8679859" cy="4030399"/>
              </a:xfrm>
              <a:prstGeom prst="rect">
                <a:avLst/>
              </a:prstGeom>
              <a:blipFill>
                <a:blip r:embed="rId2"/>
                <a:stretch>
                  <a:fillRect l="-1685" t="-1210" r="-1404" b="-28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384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Practice details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9C9816-75A9-4935-A754-74DA812EFC74}"/>
              </a:ext>
            </a:extLst>
          </p:cNvPr>
          <p:cNvSpPr txBox="1"/>
          <p:nvPr/>
        </p:nvSpPr>
        <p:spPr>
          <a:xfrm>
            <a:off x="4179094" y="2153840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55D7CA1D-9C2A-408D-86A6-31D93A7A9089}"/>
                  </a:ext>
                </a:extLst>
              </p:cNvPr>
              <p:cNvSpPr txBox="1"/>
              <p:nvPr/>
            </p:nvSpPr>
            <p:spPr>
              <a:xfrm>
                <a:off x="288077" y="900000"/>
                <a:ext cx="8515553" cy="3988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which graph Laplacian</a:t>
                </a:r>
              </a:p>
              <a:p>
                <a:pPr marL="673200" lvl="1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clustering objectives: (1) minimize the between-cluster similarity, thus minimize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𝑐𝑢𝑡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; (2) maximize the within-cluster similarities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673200" lvl="1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𝑣𝑜𝑙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𝑐𝑢𝑡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, which maximized 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𝑐𝑢𝑡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is small and 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𝑣𝑜𝑙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is large</a:t>
                </a:r>
              </a:p>
              <a:p>
                <a:pPr marL="673200" lvl="1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this is exactly what achieved by minimizing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𝑁𝑐𝑢𝑡</m:t>
                    </m:r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, namely to normalized spectral clustering with the eigenvectors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𝑟𝑤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the first point is that normalized spectral clustering implements both clustering objectives, while unnormalized spectral clustering only implements the first objective</a:t>
                </a: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moreover, from a statistical point of view, clustering results of spectral clustering based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may be inconsistent, but this not occur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𝑟𝑤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𝑠𝑦𝑚</m:t>
                        </m:r>
                      </m:sub>
                    </m:sSub>
                  </m:oMath>
                </a14:m>
                <a:endPara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Which normalized Laplacian: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𝑟𝑤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is suggested</a:t>
                </a:r>
              </a:p>
            </p:txBody>
          </p:sp>
        </mc:Choice>
        <mc:Fallback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55D7CA1D-9C2A-408D-86A6-31D93A7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77" y="900000"/>
                <a:ext cx="8515553" cy="3988208"/>
              </a:xfrm>
              <a:prstGeom prst="rect">
                <a:avLst/>
              </a:prstGeom>
              <a:blipFill>
                <a:blip r:embed="rId2"/>
                <a:stretch>
                  <a:fillRect l="-1503" t="-1223" r="-1718" b="-2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51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30599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Similarity graphs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2665727-5723-4440-A62E-9F34D7347B70}"/>
                  </a:ext>
                </a:extLst>
              </p:cNvPr>
              <p:cNvSpPr txBox="1"/>
              <p:nvPr/>
            </p:nvSpPr>
            <p:spPr>
              <a:xfrm>
                <a:off x="304919" y="1156146"/>
                <a:ext cx="8659569" cy="18736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0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similarity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≥0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similarity graph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for data points, E for edges weighted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 clustering problem is to find a partition of the graph that the edges between different groups have low weights and </a:t>
                </a:r>
                <a:r>
                  <a:rPr lang="en-US" altLang="zh-CN" sz="20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edges within a group have high weights</a:t>
                </a:r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2665727-5723-4440-A62E-9F34D7347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19" y="1156146"/>
                <a:ext cx="8659569" cy="1873654"/>
              </a:xfrm>
              <a:prstGeom prst="rect">
                <a:avLst/>
              </a:prstGeom>
              <a:blipFill>
                <a:blip r:embed="rId2"/>
                <a:stretch>
                  <a:fillRect l="-1689" t="-1629" r="-1759" b="-7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289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Outlook and further reading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9C9816-75A9-4935-A754-74DA812EFC74}"/>
              </a:ext>
            </a:extLst>
          </p:cNvPr>
          <p:cNvSpPr txBox="1"/>
          <p:nvPr/>
        </p:nvSpPr>
        <p:spPr>
          <a:xfrm>
            <a:off x="4179094" y="2153840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74E7BB2-593D-4878-A585-C4CB914B087F}"/>
              </a:ext>
            </a:extLst>
          </p:cNvPr>
          <p:cNvSpPr txBox="1"/>
          <p:nvPr/>
        </p:nvSpPr>
        <p:spPr>
          <a:xfrm>
            <a:off x="288077" y="900000"/>
            <a:ext cx="8515553" cy="2553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16000" indent="-216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history of spectral clustering</a:t>
            </a:r>
          </a:p>
          <a:p>
            <a:pPr marL="216000" indent="-216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spectral clustering in machine learning community</a:t>
            </a:r>
          </a:p>
          <a:p>
            <a:pPr marL="673200" lvl="1" indent="-216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co-clustering problem</a:t>
            </a:r>
          </a:p>
          <a:p>
            <a:pPr marL="673200" lvl="1" indent="-216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spectral clustering with additional side information</a:t>
            </a:r>
          </a:p>
          <a:p>
            <a:pPr marL="673200" lvl="1" indent="-216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Relation of spectral clustering to other algorithms</a:t>
            </a:r>
          </a:p>
          <a:p>
            <a:pPr marL="216000" indent="-2160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success of spectral clustering is mainly based on the fact that it does not make strong assumptions on the form of clusters </a:t>
            </a:r>
          </a:p>
        </p:txBody>
      </p:sp>
    </p:spTree>
    <p:extLst>
      <p:ext uri="{BB962C8B-B14F-4D97-AF65-F5344CB8AC3E}">
        <p14:creationId xmlns:p14="http://schemas.microsoft.com/office/powerpoint/2010/main" val="1405120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30599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Similarity graphs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2665727-5723-4440-A62E-9F34D7347B70}"/>
                  </a:ext>
                </a:extLst>
              </p:cNvPr>
              <p:cNvSpPr txBox="1"/>
              <p:nvPr/>
            </p:nvSpPr>
            <p:spPr>
              <a:xfrm>
                <a:off x="304919" y="1156146"/>
                <a:ext cx="8659569" cy="30369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undirected weighted graph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adjacency matrix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=1,…,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0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degree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of vertex is defined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degree matrix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𝑑𝑖𝑎𝑔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indicator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)′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otherwise</a:t>
                </a: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for two disjoint sets A and B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define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𝑛𝑢𝑚𝑏𝑒𝑟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𝑜𝑓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𝑣𝑒𝑟𝑡𝑖𝑐𝑒𝑠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𝑣𝑜𝑙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2665727-5723-4440-A62E-9F34D7347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19" y="1156146"/>
                <a:ext cx="8659569" cy="3036985"/>
              </a:xfrm>
              <a:prstGeom prst="rect">
                <a:avLst/>
              </a:prstGeom>
              <a:blipFill>
                <a:blip r:embed="rId2"/>
                <a:stretch>
                  <a:fillRect l="-1689" t="-1606" b="-130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21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30599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Similarity graphs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2665727-5723-4440-A62E-9F34D7347B70}"/>
                  </a:ext>
                </a:extLst>
              </p:cNvPr>
              <p:cNvSpPr txBox="1"/>
              <p:nvPr/>
            </p:nvSpPr>
            <p:spPr>
              <a:xfrm>
                <a:off x="304919" y="1156146"/>
                <a:ext cx="8659569" cy="33666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-neighborhood graph: connect all points whose pairwise distance are small than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73200" lvl="2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is small,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-neighborhood graph is usually considered as an unweighted graph</a:t>
                </a:r>
              </a:p>
              <a:p>
                <a:pPr marL="216000" lvl="1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-nearest neighbor graphs: connect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with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is among the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73200" lvl="2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 (simple)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-nearest neighbor graph</a:t>
                </a:r>
              </a:p>
              <a:p>
                <a:pPr marL="673200" lvl="2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 mutual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-nearest neighbor graph</a:t>
                </a:r>
              </a:p>
              <a:p>
                <a:pPr marL="216000" lvl="1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fully connected graph: connect all points with positive similarity with each other, all edges are weighted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2665727-5723-4440-A62E-9F34D7347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19" y="1156146"/>
                <a:ext cx="8659569" cy="3366627"/>
              </a:xfrm>
              <a:prstGeom prst="rect">
                <a:avLst/>
              </a:prstGeom>
              <a:blipFill>
                <a:blip r:embed="rId2"/>
                <a:stretch>
                  <a:fillRect l="-1689" t="-1449" r="-1759" b="-28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193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Graph Laplacians and their basic properties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2665727-5723-4440-A62E-9F34D7347B70}"/>
                  </a:ext>
                </a:extLst>
              </p:cNvPr>
              <p:cNvSpPr txBox="1"/>
              <p:nvPr/>
            </p:nvSpPr>
            <p:spPr>
              <a:xfrm>
                <a:off x="304919" y="1156146"/>
                <a:ext cx="8659569" cy="147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assume an undirected graph </a:t>
                </a:r>
                <a:r>
                  <a:rPr lang="en-US" altLang="zh-CN" sz="20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weight matrix </a:t>
                </a:r>
                <a:r>
                  <a:rPr lang="en-US" altLang="zh-CN" sz="20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≥0</m:t>
                    </m:r>
                  </m:oMath>
                </a14:m>
                <a:endParaRPr lang="en-US" altLang="zh-CN" sz="20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16000" indent="-2160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 unnormalized graph Laplacian matrix is defined as</a:t>
                </a:r>
              </a:p>
              <a:p>
                <a:pPr marL="342900" indent="-342900" algn="ctr">
                  <a:lnSpc>
                    <a:spcPct val="120000"/>
                  </a:lnSpc>
                  <a:buFont typeface="NumberOnly" panose="020B0500000000000000" pitchFamily="34" charset="0"/>
                  <a:buChar char="Ⅰ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0000"/>
                  </a:lnSpc>
                </a:pPr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2665727-5723-4440-A62E-9F34D7347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19" y="1156146"/>
                <a:ext cx="8659569" cy="1474699"/>
              </a:xfrm>
              <a:prstGeom prst="rect">
                <a:avLst/>
              </a:prstGeom>
              <a:blipFill>
                <a:blip r:embed="rId2"/>
                <a:stretch>
                  <a:fillRect l="-1689" t="-2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3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Graph Laplacians and their basic properties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86665F-652F-4DE1-97F2-B2DDA9C9C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5" t="20906" r="16925" b="34600"/>
          <a:stretch/>
        </p:blipFill>
        <p:spPr>
          <a:xfrm>
            <a:off x="304919" y="1131590"/>
            <a:ext cx="8589128" cy="29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01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Graph Laplacians and their basic properties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C9E0B9-9734-4688-AA6F-1C35356CE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2" t="36000" r="10001" b="12175"/>
          <a:stretch/>
        </p:blipFill>
        <p:spPr>
          <a:xfrm>
            <a:off x="179512" y="1172990"/>
            <a:ext cx="8856984" cy="313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51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5"/>
          <p:cNvGrpSpPr/>
          <p:nvPr/>
        </p:nvGrpSpPr>
        <p:grpSpPr>
          <a:xfrm>
            <a:off x="4572000" y="0"/>
            <a:ext cx="45720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16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9978F85-BC0E-4646-8B0C-447BCF78FC6D}"/>
              </a:ext>
            </a:extLst>
          </p:cNvPr>
          <p:cNvGrpSpPr/>
          <p:nvPr/>
        </p:nvGrpSpPr>
        <p:grpSpPr>
          <a:xfrm>
            <a:off x="-1" y="4963500"/>
            <a:ext cx="30492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DB5C4D75-35AC-4EA1-A853-95D21DD2A8BB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76473C1E-3EB7-456F-9728-6822FAF3BEDE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42DFE93-6B32-4380-9D64-5DB45672DE28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76C9AB9-2996-4984-8AD8-BB6167157A78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6DB96800-E6B3-40B1-99A6-D0D41DBD4BD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D028B9EC-082E-4D53-B926-EE8EDB14B014}"/>
              </a:ext>
            </a:extLst>
          </p:cNvPr>
          <p:cNvGrpSpPr/>
          <p:nvPr/>
        </p:nvGrpSpPr>
        <p:grpSpPr>
          <a:xfrm>
            <a:off x="0" y="0"/>
            <a:ext cx="4572000" cy="180000"/>
            <a:chOff x="0" y="3474720"/>
            <a:chExt cx="10261600" cy="71120"/>
          </a:xfrm>
          <a:solidFill>
            <a:srgbClr val="AE0B2A"/>
          </a:solidFill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98346A2-8AD0-4827-AFAD-B9F974FE0A7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737469B-5B04-4F96-940B-6D36169B496A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CF861A8E-8117-45BB-BED5-F5260AA6531D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4D8C360-15DB-4D7F-874F-3EC54A9F01B1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E2F5840C-4A86-421C-9CBC-2393F3A3AA57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2D49BD23-E627-41B5-8F08-A251935296B7}"/>
              </a:ext>
            </a:extLst>
          </p:cNvPr>
          <p:cNvGrpSpPr/>
          <p:nvPr/>
        </p:nvGrpSpPr>
        <p:grpSpPr>
          <a:xfrm>
            <a:off x="3049200" y="4963500"/>
            <a:ext cx="3045600" cy="180000"/>
            <a:chOff x="0" y="3474720"/>
            <a:chExt cx="10261600" cy="71120"/>
          </a:xfrm>
          <a:solidFill>
            <a:schemeClr val="bg1">
              <a:lumMod val="95000"/>
            </a:schemeClr>
          </a:solidFill>
        </p:grpSpPr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69DA7B16-3CE4-4549-8949-D1FBC8E8BACA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47FBA19-7127-4335-AFD8-52921BF49FD7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285F450C-2DCD-462D-8F72-5A6101119056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9DA636D0-3E96-4C2E-BB3A-F4D8B048DA34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F3249CBE-D384-4AEF-AF17-B783D36345EF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7E82BDCD-59E2-4693-A9B5-F9E152AE7818}"/>
              </a:ext>
            </a:extLst>
          </p:cNvPr>
          <p:cNvGrpSpPr/>
          <p:nvPr/>
        </p:nvGrpSpPr>
        <p:grpSpPr>
          <a:xfrm>
            <a:off x="6094800" y="4962706"/>
            <a:ext cx="3049200" cy="180000"/>
            <a:chOff x="0" y="3474720"/>
            <a:chExt cx="10261600" cy="71120"/>
          </a:xfrm>
          <a:solidFill>
            <a:schemeClr val="bg2"/>
          </a:solidFill>
        </p:grpSpPr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2F8BBF9B-CBAA-4ED0-BF48-14A94F82964E}"/>
                </a:ext>
              </a:extLst>
            </p:cNvPr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B02CB775-99AB-4EBD-9AF9-97AFB9D884A1}"/>
                </a:ext>
              </a:extLst>
            </p:cNvPr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4D88CC05-B164-4C45-B600-D93BDA9D19CF}"/>
                </a:ext>
              </a:extLst>
            </p:cNvPr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4E44191-AD4E-4C4F-BF22-BF89C9091E0A}"/>
                </a:ext>
              </a:extLst>
            </p:cNvPr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30">
              <a:extLst>
                <a:ext uri="{FF2B5EF4-FFF2-40B4-BE49-F238E27FC236}">
                  <a16:creationId xmlns:a16="http://schemas.microsoft.com/office/drawing/2014/main" id="{DD06924A-D438-4E9E-81E9-C95E26F36BE4}"/>
                </a:ext>
              </a:extLst>
            </p:cNvPr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78672-E138-443F-A511-9106AB48F664}"/>
              </a:ext>
            </a:extLst>
          </p:cNvPr>
          <p:cNvSpPr txBox="1"/>
          <p:nvPr/>
        </p:nvSpPr>
        <p:spPr>
          <a:xfrm>
            <a:off x="30848" y="4971600"/>
            <a:ext cx="219573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Renmin University of China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A1C2-3C74-4105-9F41-64C079431A41}"/>
              </a:ext>
            </a:extLst>
          </p:cNvPr>
          <p:cNvSpPr txBox="1"/>
          <p:nvPr/>
        </p:nvSpPr>
        <p:spPr>
          <a:xfrm>
            <a:off x="-1" y="180000"/>
            <a:ext cx="91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2804C1-3420-44BB-BB7F-6D33626183DD}"/>
              </a:ext>
            </a:extLst>
          </p:cNvPr>
          <p:cNvSpPr txBox="1"/>
          <p:nvPr/>
        </p:nvSpPr>
        <p:spPr>
          <a:xfrm>
            <a:off x="720000" y="355334"/>
            <a:ext cx="5796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AE0B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Graph Laplacians and their basic properties</a:t>
            </a:r>
            <a:endParaRPr lang="zh-CN" altLang="en-US" sz="2400" dirty="0">
              <a:solidFill>
                <a:srgbClr val="AE0B2A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E98D4C0-5058-4C9D-8ACD-F2E289C6088F}"/>
              </a:ext>
            </a:extLst>
          </p:cNvPr>
          <p:cNvSpPr txBox="1"/>
          <p:nvPr/>
        </p:nvSpPr>
        <p:spPr>
          <a:xfrm>
            <a:off x="8531280" y="4989612"/>
            <a:ext cx="7941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rgbClr val="AE0B2A"/>
                </a:solidFill>
                <a:latin typeface="+mn-lt"/>
                <a:ea typeface="微软雅黑" panose="020B0503020204020204" pitchFamily="34" charset="-122"/>
              </a:rPr>
              <a:t>11/24/2021</a:t>
            </a:r>
            <a:endParaRPr lang="zh-CN" altLang="en-US" sz="1000" dirty="0">
              <a:solidFill>
                <a:srgbClr val="AE0B2A"/>
              </a:solidFill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B59C2C-CD8E-4EA1-9B36-CED854DC1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6" t="24801" r="10000" b="58400"/>
          <a:stretch/>
        </p:blipFill>
        <p:spPr>
          <a:xfrm>
            <a:off x="35496" y="1075334"/>
            <a:ext cx="9046089" cy="103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06886"/>
      </p:ext>
    </p:extLst>
  </p:cSld>
  <p:clrMapOvr>
    <a:masterClrMapping/>
  </p:clrMapOvr>
</p:sld>
</file>

<file path=ppt/theme/theme1.xml><?xml version="1.0" encoding="utf-8"?>
<a:theme xmlns:a="http://schemas.openxmlformats.org/drawingml/2006/main" name=".">
  <a:themeElements>
    <a:clrScheme name="自定义 248">
      <a:dk1>
        <a:sysClr val="windowText" lastClr="000000"/>
      </a:dk1>
      <a:lt1>
        <a:sysClr val="window" lastClr="FFFFFF"/>
      </a:lt1>
      <a:dk2>
        <a:srgbClr val="959596"/>
      </a:dk2>
      <a:lt2>
        <a:srgbClr val="D9D9D9"/>
      </a:lt2>
      <a:accent1>
        <a:srgbClr val="000000"/>
      </a:accent1>
      <a:accent2>
        <a:srgbClr val="000000"/>
      </a:accent2>
      <a:accent3>
        <a:srgbClr val="C00000"/>
      </a:accent3>
      <a:accent4>
        <a:srgbClr val="000000"/>
      </a:accent4>
      <a:accent5>
        <a:srgbClr val="C00000"/>
      </a:accent5>
      <a:accent6>
        <a:srgbClr val="FF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</TotalTime>
  <Words>1528</Words>
  <Application>Microsoft Office PowerPoint</Application>
  <PresentationFormat>全屏显示(16:9)</PresentationFormat>
  <Paragraphs>189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微软雅黑</vt:lpstr>
      <vt:lpstr>Arial</vt:lpstr>
      <vt:lpstr>Calibri</vt:lpstr>
      <vt:lpstr>Cambria Math</vt:lpstr>
      <vt:lpstr>NumberOnly</vt:lpstr>
      <vt:lpstr>Times New Roman</vt:lpstr>
      <vt:lpstr>Wingdings</vt:lpstr>
      <vt:lpstr>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12sc.taobao.com</dc:title>
  <dc:subject>12sc.taobao.com</dc:subject>
  <dc:creator>清风素材</dc:creator>
  <cp:keywords>12sc.taobao.com</cp:keywords>
  <dc:description>12sc.taobao.com</dc:description>
  <cp:lastModifiedBy>作者</cp:lastModifiedBy>
  <cp:revision>1100</cp:revision>
  <dcterms:created xsi:type="dcterms:W3CDTF">2015-04-24T01:01:00Z</dcterms:created>
  <dcterms:modified xsi:type="dcterms:W3CDTF">2021-11-22T07:50:58Z</dcterms:modified>
  <cp:category>12sc.taobao.com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